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74" r:id="rId5"/>
    <p:sldId id="279" r:id="rId6"/>
    <p:sldId id="280" r:id="rId7"/>
    <p:sldId id="281" r:id="rId8"/>
    <p:sldId id="283" r:id="rId9"/>
    <p:sldId id="284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70" r:id="rId19"/>
    <p:sldId id="267" r:id="rId20"/>
    <p:sldId id="268" r:id="rId21"/>
    <p:sldId id="269" r:id="rId22"/>
    <p:sldId id="271" r:id="rId23"/>
    <p:sldId id="272" r:id="rId24"/>
    <p:sldId id="273" r:id="rId25"/>
    <p:sldId id="275" r:id="rId26"/>
    <p:sldId id="285" r:id="rId27"/>
    <p:sldId id="286" r:id="rId28"/>
    <p:sldId id="288" r:id="rId29"/>
    <p:sldId id="276" r:id="rId30"/>
    <p:sldId id="277" r:id="rId31"/>
    <p:sldId id="278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2"/>
    <p:restoredTop sz="94621"/>
  </p:normalViewPr>
  <p:slideViewPr>
    <p:cSldViewPr snapToGrid="0" snapToObjects="1">
      <p:cViewPr varScale="1">
        <p:scale>
          <a:sx n="75" d="100"/>
          <a:sy n="75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BFF0-317C-5842-823C-B5213C2BFB1D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A413-2EE1-D544-8C34-567285A4A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v@thedatascout.com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tatsoft.org/v59/i10/pap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zm00/pycon20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mpnear.me/" TargetMode="Externa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7052" y="309489"/>
            <a:ext cx="9144000" cy="823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Fellowship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9" y="1308296"/>
            <a:ext cx="7324422" cy="3311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39" y="4795643"/>
            <a:ext cx="693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algn="r"/>
            <a:r>
              <a:rPr lang="en-US" sz="2400" dirty="0" err="1" smtClean="0"/>
              <a:t>Sev</a:t>
            </a:r>
            <a:r>
              <a:rPr lang="en-US" sz="2400" dirty="0" smtClean="0"/>
              <a:t> Leonard</a:t>
            </a:r>
          </a:p>
          <a:p>
            <a:pPr algn="r"/>
            <a:r>
              <a:rPr lang="en-US" sz="2400" dirty="0" smtClean="0">
                <a:hlinkClick r:id="rId3"/>
              </a:rPr>
              <a:t>sev@thedatascout.com</a:t>
            </a:r>
            <a:endParaRPr lang="en-US" sz="2400" dirty="0" smtClean="0"/>
          </a:p>
          <a:p>
            <a:pPr algn="r"/>
            <a:r>
              <a:rPr lang="en-US" sz="2400" dirty="0"/>
              <a:t>g</a:t>
            </a:r>
            <a:r>
              <a:rPr lang="en-US" sz="2400" dirty="0" smtClean="0"/>
              <a:t>izm0_0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6" y="1842867"/>
            <a:ext cx="3873707" cy="2028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1437" y="4523091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Source:myblogs.pw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742" y="1456268"/>
            <a:ext cx="10515600" cy="4775199"/>
          </a:xfrm>
        </p:spPr>
        <p:txBody>
          <a:bodyPr/>
          <a:lstStyle/>
          <a:p>
            <a:r>
              <a:rPr lang="en-US" dirty="0" smtClean="0"/>
              <a:t>Data sources include the Recreational Information Database (RIDB), US Forest Service (USFS) websites, and </a:t>
            </a:r>
            <a:r>
              <a:rPr lang="en-US" dirty="0" err="1" smtClean="0"/>
              <a:t>recreation.gov</a:t>
            </a:r>
            <a:endParaRPr lang="en-US" dirty="0" smtClean="0"/>
          </a:p>
          <a:p>
            <a:r>
              <a:rPr lang="en-US" dirty="0" smtClean="0"/>
              <a:t>RIDB API – campground name, </a:t>
            </a:r>
            <a:r>
              <a:rPr lang="en-US" dirty="0" err="1" smtClean="0"/>
              <a:t>lat</a:t>
            </a:r>
            <a:r>
              <a:rPr lang="en-US" dirty="0" smtClean="0"/>
              <a:t>/long</a:t>
            </a:r>
          </a:p>
          <a:p>
            <a:r>
              <a:rPr lang="en-US" dirty="0" smtClean="0"/>
              <a:t>USFS – scrape additional campground information</a:t>
            </a:r>
          </a:p>
          <a:p>
            <a:r>
              <a:rPr lang="en-US" dirty="0" err="1" smtClean="0"/>
              <a:t>recreation.gov</a:t>
            </a:r>
            <a:r>
              <a:rPr lang="en-US" dirty="0" smtClean="0"/>
              <a:t> - s</a:t>
            </a:r>
            <a:r>
              <a:rPr lang="en-US" dirty="0" smtClean="0"/>
              <a:t>crape reservation availability by form navigation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/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Lab 2: RIDB API, Scraping USNF pages, </a:t>
            </a:r>
            <a:r>
              <a:rPr lang="en-US" dirty="0" err="1" smtClean="0"/>
              <a:t>recreation.gov</a:t>
            </a:r>
            <a:r>
              <a:rPr lang="en-US" dirty="0" smtClean="0"/>
              <a:t> form navigation</a:t>
            </a:r>
          </a:p>
          <a:p>
            <a:r>
              <a:rPr lang="en-US" dirty="0" smtClean="0"/>
              <a:t>15min Break</a:t>
            </a:r>
          </a:p>
          <a:p>
            <a:r>
              <a:rPr lang="en-US" dirty="0" smtClean="0"/>
              <a:t>Section 3: Data organization and database design lite</a:t>
            </a:r>
          </a:p>
          <a:p>
            <a:r>
              <a:rPr lang="en-US" dirty="0" smtClean="0"/>
              <a:t>Lab 3: Merging data from Lab 2</a:t>
            </a:r>
          </a:p>
          <a:p>
            <a:r>
              <a:rPr lang="en-US" dirty="0" smtClean="0"/>
              <a:t>Section 4: Pipelining </a:t>
            </a:r>
          </a:p>
          <a:p>
            <a:r>
              <a:rPr lang="en-US" dirty="0" smtClean="0"/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4638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1: Web data best 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2" y="1503485"/>
            <a:ext cx="6999458" cy="4516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7782" y="602032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Source:kaiju.wikidot.com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data is ephemeral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98" y="1505242"/>
            <a:ext cx="5380918" cy="349003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0742" y="5345723"/>
            <a:ext cx="10515600" cy="1012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Format, availability, access requirements can change at any time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638" y="497639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Just because you can get the data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8792"/>
            <a:ext cx="10331548" cy="3332757"/>
          </a:xfrm>
        </p:spPr>
      </p:pic>
      <p:sp>
        <p:nvSpPr>
          <p:cNvPr id="5" name="TextBox 4"/>
          <p:cNvSpPr txBox="1"/>
          <p:nvPr/>
        </p:nvSpPr>
        <p:spPr>
          <a:xfrm>
            <a:off x="6102426" y="5239653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developer.linkedin.com</a:t>
            </a:r>
            <a:r>
              <a:rPr lang="en-US" dirty="0" smtClean="0"/>
              <a:t>/legal/</a:t>
            </a:r>
            <a:r>
              <a:rPr lang="en-US" dirty="0" err="1" smtClean="0"/>
              <a:t>api</a:t>
            </a:r>
            <a:r>
              <a:rPr lang="en-US" dirty="0" smtClean="0"/>
              <a:t>-terms-of-use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4" y="4385863"/>
            <a:ext cx="2309636" cy="20769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594" y="6328908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Source:realitysandwich.com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doesn’t mean you can use it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25083" y="1437469"/>
            <a:ext cx="8541834" cy="3031588"/>
            <a:chOff x="1445255" y="661181"/>
            <a:chExt cx="8541834" cy="3031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10" b="56102"/>
            <a:stretch/>
          </p:blipFill>
          <p:spPr>
            <a:xfrm>
              <a:off x="1445255" y="661181"/>
              <a:ext cx="8541834" cy="18850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2"/>
            <a:stretch/>
          </p:blipFill>
          <p:spPr>
            <a:xfrm>
              <a:off x="1445255" y="2546252"/>
              <a:ext cx="8541834" cy="114651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831548" y="4527892"/>
            <a:ext cx="752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www.vox.com</a:t>
            </a:r>
            <a:r>
              <a:rPr lang="en-US" dirty="0" smtClean="0"/>
              <a:t>/2016/5/12/11666116/70000-okcupid-users-data-release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13444"/>
          <a:stretch/>
        </p:blipFill>
        <p:spPr>
          <a:xfrm>
            <a:off x="351692" y="4954392"/>
            <a:ext cx="3277582" cy="135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92" y="6216912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Source:doblu.com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Terms of Use - attribute properly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3558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533" y="5435600"/>
            <a:ext cx="28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Source:oregonstateparks.org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Be mindful of the resources of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8"/>
          <a:stretch/>
        </p:blipFill>
        <p:spPr>
          <a:xfrm>
            <a:off x="838200" y="1690688"/>
            <a:ext cx="10058400" cy="309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29" y="2862284"/>
            <a:ext cx="2509895" cy="2961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3" y="5823533"/>
            <a:ext cx="10058400" cy="795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0887" y="2539101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Source:lotr.wikia.com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Web (any) data is wrong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USFS data for region 6, Oregon and Washington State, has 80% accuracy for latitude and longitude points.</a:t>
            </a:r>
          </a:p>
          <a:p>
            <a:r>
              <a:rPr lang="en-US" dirty="0" smtClean="0"/>
              <a:t>Ex. Driving directions to campgrounds (find a </a:t>
            </a:r>
            <a:r>
              <a:rPr lang="en-US" dirty="0" err="1" smtClean="0"/>
              <a:t>borked</a:t>
            </a:r>
            <a:r>
              <a:rPr lang="en-US" dirty="0" smtClean="0"/>
              <a:t> example)</a:t>
            </a:r>
          </a:p>
          <a:p>
            <a:r>
              <a:rPr lang="en-US" dirty="0" smtClean="0"/>
              <a:t>Campground usage is light at Lost 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you gather from the web may not be there tomorrow.</a:t>
            </a:r>
          </a:p>
          <a:p>
            <a:r>
              <a:rPr lang="en-US" dirty="0" smtClean="0"/>
              <a:t>Attribute correctly.</a:t>
            </a:r>
          </a:p>
          <a:p>
            <a:r>
              <a:rPr lang="en-US" dirty="0" smtClean="0"/>
              <a:t>Abuse of resources may result in blacklisting, banning, etc.</a:t>
            </a:r>
            <a:endParaRPr lang="en-US" dirty="0"/>
          </a:p>
          <a:p>
            <a:r>
              <a:rPr lang="en-US" dirty="0" smtClean="0"/>
              <a:t>Data is wrong. Proceed accordingly!</a:t>
            </a:r>
          </a:p>
        </p:txBody>
      </p:sp>
    </p:spTree>
    <p:extLst>
      <p:ext uri="{BB962C8B-B14F-4D97-AF65-F5344CB8AC3E}">
        <p14:creationId xmlns:p14="http://schemas.microsoft.com/office/powerpoint/2010/main" val="378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bits 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Section 1: Web data best practices</a:t>
            </a:r>
          </a:p>
          <a:p>
            <a:r>
              <a:rPr lang="en-US" dirty="0" smtClean="0"/>
              <a:t>Section 2: Gathering data from the web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2: RIDB API, Scraping USNF pages, </a:t>
            </a:r>
            <a:r>
              <a:rPr lang="en-US" dirty="0" err="1" smtClean="0">
                <a:solidFill>
                  <a:schemeClr val="accent3"/>
                </a:solidFill>
              </a:rPr>
              <a:t>recreation.gov</a:t>
            </a:r>
            <a:r>
              <a:rPr lang="en-US" dirty="0" smtClean="0">
                <a:solidFill>
                  <a:schemeClr val="accent3"/>
                </a:solidFill>
              </a:rPr>
              <a:t> form navigation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15min Break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3: Data organization and database design lite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3: Merging data from Lab 2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Section 4: Pipelining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Lab 4: The One Pipeline</a:t>
            </a:r>
          </a:p>
        </p:txBody>
      </p:sp>
    </p:spTree>
    <p:extLst>
      <p:ext uri="{BB962C8B-B14F-4D97-AF65-F5344CB8AC3E}">
        <p14:creationId xmlns:p14="http://schemas.microsoft.com/office/powerpoint/2010/main" val="17202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2 – Data gathering and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Review: tidy data principles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variable is a column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observation is a row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Each type of observational unit is a table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Source: Wickham 2014 </a:t>
            </a:r>
            <a:r>
              <a:rPr lang="en-US" dirty="0" smtClean="0">
                <a:hlinkClick r:id="rId2"/>
              </a:rPr>
              <a:t>http://www.jstatsoft.org/v59/i10/paper</a:t>
            </a:r>
            <a:endParaRPr lang="en-US" dirty="0" smtClean="0"/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Observation: campground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Variables: </a:t>
            </a:r>
            <a:r>
              <a:rPr lang="en-US" dirty="0" err="1" smtClean="0"/>
              <a:t>lat</a:t>
            </a:r>
            <a:r>
              <a:rPr lang="en-US" dirty="0" smtClean="0"/>
              <a:t>/long, name, website,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Observational unit: RIDB, USFS, </a:t>
            </a:r>
            <a:r>
              <a:rPr lang="en-US" dirty="0" err="1" smtClean="0"/>
              <a:t>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60500"/>
            <a:ext cx="10058400" cy="382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0800" y="5283868"/>
            <a:ext cx="19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ridb.recreation.gov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API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" y="1439333"/>
            <a:ext cx="11798931" cy="5022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5430" y="106177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usda.github.io</a:t>
            </a:r>
            <a:r>
              <a:rPr lang="en-US" dirty="0" smtClean="0"/>
              <a:t>/RIDB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9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data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67"/>
            <a:ext cx="10515600" cy="12154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has campgrounds that can be reserved – no first come, first serve</a:t>
            </a:r>
          </a:p>
          <a:p>
            <a:r>
              <a:rPr lang="en-US" dirty="0" smtClean="0"/>
              <a:t>Missing reservation URLs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/ Longs not guaranteed to be accurate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1690688"/>
            <a:ext cx="4662341" cy="261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10850"/>
          <a:stretch/>
        </p:blipFill>
        <p:spPr>
          <a:xfrm>
            <a:off x="7371675" y="588472"/>
            <a:ext cx="2956741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Lab!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&amp; 2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7699" y="1774722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97995" y="2892155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35976" y="2973620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97707" y="4177658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297997" y="169068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97995" y="409362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71001" y="5295093"/>
            <a:ext cx="1000595" cy="629735"/>
            <a:chOff x="725062" y="4338136"/>
            <a:chExt cx="1000595" cy="629735"/>
          </a:xfrm>
        </p:grpSpPr>
        <p:sp>
          <p:nvSpPr>
            <p:cNvPr id="11" name="TextBox 10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2"/>
                  </a:solidFill>
                </a:rPr>
                <a:t>Merge</a:t>
              </a:r>
              <a:endParaRPr lang="en-US" sz="2400" dirty="0">
                <a:solidFill>
                  <a:schemeClr val="bg2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83373" y="5295093"/>
            <a:ext cx="1000595" cy="629735"/>
            <a:chOff x="725062" y="4338136"/>
            <a:chExt cx="1000595" cy="629735"/>
          </a:xfrm>
        </p:grpSpPr>
        <p:sp>
          <p:nvSpPr>
            <p:cNvPr id="14" name="TextBox 1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44946" y="5317167"/>
            <a:ext cx="1148456" cy="629735"/>
            <a:chOff x="674263" y="4338136"/>
            <a:chExt cx="1148456" cy="629735"/>
          </a:xfrm>
        </p:grpSpPr>
        <p:sp>
          <p:nvSpPr>
            <p:cNvPr id="17" name="TextBox 16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3"/>
                  </a:solidFill>
                </a:rPr>
                <a:t>Analyze</a:t>
              </a:r>
              <a:endParaRPr 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>
            <a:off x="5629345" y="233600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01527" y="353521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51093" y="472004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7085" y="4710031"/>
            <a:ext cx="1198958" cy="6071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205630" y="4699615"/>
            <a:ext cx="824732" cy="58215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42267" y="1540933"/>
            <a:ext cx="3776133" cy="33528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30362" y="5163732"/>
            <a:ext cx="1257740" cy="93660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66877" y="6213379"/>
            <a:ext cx="198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 object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98500" y="2676905"/>
            <a:ext cx="161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0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RIDB object:  one to many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032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to source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03328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309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040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03330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328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4689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264985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2966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364697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90333" y="4453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64987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64985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670024" y="2778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670022" y="3980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734678" y="2794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06860" y="3993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7914" y="153910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</a:t>
            </a:r>
            <a:r>
              <a:rPr lang="en-US" sz="2800" smtClean="0">
                <a:solidFill>
                  <a:schemeClr val="accent1"/>
                </a:solidFill>
              </a:rPr>
              <a:t>amping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23237" y="153910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1"/>
                </a:solidFill>
              </a:rPr>
              <a:t>Hiking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523918" y="3560518"/>
            <a:ext cx="214525" cy="214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126642" y="3555428"/>
            <a:ext cx="214525" cy="214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62907" y="1576508"/>
            <a:ext cx="209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Water Sports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13976" y="2232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834272" y="3350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272253" y="3431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8933984" y="4635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59620" y="4453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834274" y="2148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34272" y="4551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239311" y="2778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239309" y="3980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52400" y="2062322"/>
            <a:ext cx="11768667" cy="4440077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1234380" y="5753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H="1">
            <a:off x="1706860" y="519915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169724" y="5741836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H="1">
            <a:off x="5642204" y="5187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9739011" y="5735741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>
            <a:off x="10211491" y="518156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Diagram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8533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69067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70843" y="2036911"/>
            <a:ext cx="1131913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Storage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333067" y="1927754"/>
            <a:ext cx="2015066" cy="77799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15377" y="2036911"/>
            <a:ext cx="764889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2315" y="3529277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MysqlStorage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269067" y="4404521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2315" y="4583643"/>
            <a:ext cx="155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CsvStorage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959601" y="3350155"/>
            <a:ext cx="2370666" cy="81991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02849" y="3529277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RidbData</a:t>
            </a:r>
            <a:endParaRPr lang="en-US" sz="2400" dirty="0"/>
          </a:p>
        </p:txBody>
      </p:sp>
      <p:cxnSp>
        <p:nvCxnSpPr>
          <p:cNvPr id="16" name="Elbow Connector 15"/>
          <p:cNvCxnSpPr>
            <a:stCxn id="5" idx="3"/>
            <a:endCxn id="13" idx="1"/>
          </p:cNvCxnSpPr>
          <p:nvPr/>
        </p:nvCxnSpPr>
        <p:spPr>
          <a:xfrm>
            <a:off x="3403599" y="2316749"/>
            <a:ext cx="3556002" cy="1443361"/>
          </a:xfrm>
          <a:prstGeom prst="bentConnector3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 flipH="1">
            <a:off x="7332133" y="2705744"/>
            <a:ext cx="8467" cy="6444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6" idx="1"/>
          </p:cNvCxnSpPr>
          <p:nvPr/>
        </p:nvCxnSpPr>
        <p:spPr>
          <a:xfrm rot="16200000" flipH="1">
            <a:off x="1394750" y="2885793"/>
            <a:ext cx="1054366" cy="694267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1" idx="1"/>
          </p:cNvCxnSpPr>
          <p:nvPr/>
        </p:nvCxnSpPr>
        <p:spPr>
          <a:xfrm rot="16200000" flipH="1">
            <a:off x="1394750" y="3940158"/>
            <a:ext cx="1054367" cy="69426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Website scraping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97" y="1690688"/>
            <a:ext cx="5693770" cy="4509466"/>
          </a:xfrm>
        </p:spPr>
      </p:pic>
      <p:sp>
        <p:nvSpPr>
          <p:cNvPr id="5" name="TextBox 4"/>
          <p:cNvSpPr txBox="1"/>
          <p:nvPr/>
        </p:nvSpPr>
        <p:spPr>
          <a:xfrm>
            <a:off x="6829910" y="237066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BeautifulSoup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7830" y="2370665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Selenium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 content &amp; setup instructions: </a:t>
            </a:r>
            <a:r>
              <a:rPr lang="en-US" dirty="0" smtClean="0">
                <a:hlinkClick r:id="rId2"/>
              </a:rPr>
              <a:t>https://github.com/gizm00/pycon2016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http requests are handled by the pycon2016_lamp </a:t>
            </a:r>
            <a:r>
              <a:rPr lang="en-US" dirty="0"/>
              <a:t>D</a:t>
            </a:r>
            <a:r>
              <a:rPr lang="en-US" dirty="0" smtClean="0"/>
              <a:t>ocker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6" y="0"/>
            <a:ext cx="10058400" cy="67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596"/>
          <a:stretch/>
        </p:blipFill>
        <p:spPr>
          <a:xfrm>
            <a:off x="719667" y="437823"/>
            <a:ext cx="10515600" cy="1509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7" y="2827866"/>
            <a:ext cx="10058400" cy="2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USFS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API</a:t>
            </a:r>
          </a:p>
          <a:p>
            <a:r>
              <a:rPr lang="en-US" dirty="0" smtClean="0"/>
              <a:t>Links are discovered through scraping (already done)</a:t>
            </a:r>
          </a:p>
          <a:p>
            <a:r>
              <a:rPr lang="en-US" dirty="0" smtClean="0"/>
              <a:t>Pages are fairly uniform!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5308"/>
          </a:xfrm>
        </p:spPr>
        <p:txBody>
          <a:bodyPr/>
          <a:lstStyle/>
          <a:p>
            <a:r>
              <a:rPr lang="en-US" dirty="0" smtClean="0"/>
              <a:t>Gather campground information from multiple sources to create The One Camping Database, presently hosted at </a:t>
            </a:r>
            <a:r>
              <a:rPr lang="en-US" dirty="0" smtClean="0">
                <a:hlinkClick r:id="rId2"/>
              </a:rPr>
              <a:t>www.campnear.me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86" y="2945870"/>
            <a:ext cx="5372562" cy="3070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666" y="6015905"/>
            <a:ext cx="34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Source:artistthinks.wordpress.com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3332" y="626533"/>
            <a:ext cx="11209867" cy="5603166"/>
            <a:chOff x="423333" y="1075267"/>
            <a:chExt cx="10058400" cy="49681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1075267"/>
              <a:ext cx="10058400" cy="49681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23333" y="1473201"/>
              <a:ext cx="10058400" cy="72813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333" y="3758317"/>
              <a:ext cx="10058400" cy="188048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1166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31462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9443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1174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1464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1462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82900" y="1386297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03196" y="2503730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41177" y="2585195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902908" y="3789233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18467" y="4334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03198" y="13022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03196" y="3705199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04468" y="4906668"/>
            <a:ext cx="1000595" cy="629735"/>
            <a:chOff x="725062" y="4338136"/>
            <a:chExt cx="1000595" cy="629735"/>
          </a:xfrm>
        </p:grpSpPr>
        <p:sp>
          <p:nvSpPr>
            <p:cNvPr id="23" name="TextBox 2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16840" y="4906668"/>
            <a:ext cx="1000595" cy="629735"/>
            <a:chOff x="725062" y="4338136"/>
            <a:chExt cx="1000595" cy="629735"/>
          </a:xfrm>
        </p:grpSpPr>
        <p:sp>
          <p:nvSpPr>
            <p:cNvPr id="28" name="TextBox 27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78413" y="4928742"/>
            <a:ext cx="1148456" cy="629735"/>
            <a:chOff x="674263" y="4338136"/>
            <a:chExt cx="1148456" cy="629735"/>
          </a:xfrm>
        </p:grpSpPr>
        <p:sp>
          <p:nvSpPr>
            <p:cNvPr id="31" name="TextBox 30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40582" y="4926682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852954" y="4926682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414527" y="4948756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 flipH="1">
            <a:off x="9208235" y="1931998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208233" y="313346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462812" y="1947581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434994" y="3146793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384560" y="433161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0"/>
          </p:cNvCxnSpPr>
          <p:nvPr/>
        </p:nvCxnSpPr>
        <p:spPr>
          <a:xfrm>
            <a:off x="2930552" y="432160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039097" y="431119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129414" y="4366366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675406" y="4356356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783951" y="4345940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098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48396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6377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 data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48396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99832" y="640840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820130" y="155912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58111" y="1640593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5399" y="3653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0130" y="556806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360791" y="5603395"/>
            <a:ext cx="1000595" cy="629735"/>
            <a:chOff x="725062" y="4338136"/>
            <a:chExt cx="1000595" cy="629735"/>
          </a:xfrm>
        </p:grpSpPr>
        <p:sp>
          <p:nvSpPr>
            <p:cNvPr id="34" name="TextBox 3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55136" y="4267354"/>
            <a:ext cx="1000595" cy="629735"/>
            <a:chOff x="725062" y="4338136"/>
            <a:chExt cx="1000595" cy="629735"/>
          </a:xfrm>
        </p:grpSpPr>
        <p:sp>
          <p:nvSpPr>
            <p:cNvPr id="37" name="TextBox 3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977" y="5602765"/>
            <a:ext cx="1148456" cy="629735"/>
            <a:chOff x="674263" y="4338136"/>
            <a:chExt cx="1148456" cy="629735"/>
          </a:xfrm>
        </p:grpSpPr>
        <p:sp>
          <p:nvSpPr>
            <p:cNvPr id="40" name="TextBox 3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>
            <a:stCxn id="21" idx="2"/>
            <a:endCxn id="17" idx="0"/>
          </p:cNvCxnSpPr>
          <p:nvPr/>
        </p:nvCxnSpPr>
        <p:spPr>
          <a:xfrm>
            <a:off x="92251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2"/>
            <a:endCxn id="61" idx="0"/>
          </p:cNvCxnSpPr>
          <p:nvPr/>
        </p:nvCxnSpPr>
        <p:spPr>
          <a:xfrm flipH="1">
            <a:off x="5889296" y="2188863"/>
            <a:ext cx="6" cy="7999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389004" y="1559128"/>
            <a:ext cx="1000595" cy="629735"/>
            <a:chOff x="725062" y="4338136"/>
            <a:chExt cx="1000595" cy="629735"/>
          </a:xfrm>
        </p:grpSpPr>
        <p:sp>
          <p:nvSpPr>
            <p:cNvPr id="46" name="TextBox 45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17" idx="1"/>
            <a:endCxn id="46" idx="3"/>
          </p:cNvCxnSpPr>
          <p:nvPr/>
        </p:nvCxnSpPr>
        <p:spPr>
          <a:xfrm flipH="1">
            <a:off x="6389599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</p:cNvCxnSpPr>
          <p:nvPr/>
        </p:nvCxnSpPr>
        <p:spPr>
          <a:xfrm>
            <a:off x="3958473" y="1873996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83973" y="3045871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4484257" y="2988858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>
          <a:xfrm flipH="1">
            <a:off x="5889293" y="3618593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880860" y="3024260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5855430" y="4912351"/>
            <a:ext cx="3" cy="675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880860" y="5611260"/>
            <a:ext cx="1000595" cy="629735"/>
            <a:chOff x="725062" y="4338136"/>
            <a:chExt cx="1000595" cy="629735"/>
          </a:xfrm>
        </p:grpSpPr>
        <p:sp>
          <p:nvSpPr>
            <p:cNvPr id="69" name="TextBox 68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endCxn id="65" idx="0"/>
          </p:cNvCxnSpPr>
          <p:nvPr/>
        </p:nvCxnSpPr>
        <p:spPr>
          <a:xfrm flipH="1">
            <a:off x="3381158" y="2195820"/>
            <a:ext cx="13649" cy="828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51913" y="311891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873022" y="4236351"/>
            <a:ext cx="1360358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052725" y="4318036"/>
            <a:ext cx="1052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873024" y="3034884"/>
            <a:ext cx="1360356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1550039" y="368099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0" idx="2"/>
            <a:endCxn id="69" idx="1"/>
          </p:cNvCxnSpPr>
          <p:nvPr/>
        </p:nvCxnSpPr>
        <p:spPr>
          <a:xfrm rot="16200000" flipH="1">
            <a:off x="1687009" y="4732277"/>
            <a:ext cx="1060042" cy="1327659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0" idx="0"/>
          </p:cNvCxnSpPr>
          <p:nvPr/>
        </p:nvCxnSpPr>
        <p:spPr>
          <a:xfrm flipH="1">
            <a:off x="3381158" y="3647502"/>
            <a:ext cx="13647" cy="1963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19646" y="5926127"/>
            <a:ext cx="1430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389597" y="5918262"/>
            <a:ext cx="3717179" cy="15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41" idx="2"/>
          </p:cNvCxnSpPr>
          <p:nvPr/>
        </p:nvCxnSpPr>
        <p:spPr>
          <a:xfrm rot="5400000" flipH="1">
            <a:off x="4336155" y="-38419"/>
            <a:ext cx="2807788" cy="9734051"/>
          </a:xfrm>
          <a:prstGeom prst="bentConnector4">
            <a:avLst>
              <a:gd name="adj1" fmla="val -8142"/>
              <a:gd name="adj2" fmla="val 10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468769" y="1186541"/>
            <a:ext cx="0" cy="372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20086" y="101633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RIDB API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417211" y="81521"/>
            <a:ext cx="168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NF websites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87448" y="2522107"/>
            <a:ext cx="178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</a:t>
            </a:r>
            <a:r>
              <a:rPr lang="en-US" sz="2400" dirty="0" smtClean="0">
                <a:solidFill>
                  <a:schemeClr val="accent2"/>
                </a:solidFill>
              </a:rPr>
              <a:t>eservations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objects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Encapsulate properties that are likely to change – API parameters, scraping code,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Build on abstractions to further distance from implementation details</a:t>
            </a:r>
          </a:p>
          <a:p>
            <a:r>
              <a:rPr lang="en-US" dirty="0" smtClean="0"/>
              <a:t>Create testable, maintainable structures</a:t>
            </a:r>
          </a:p>
          <a:p>
            <a:r>
              <a:rPr lang="en-US" dirty="0" smtClean="0"/>
              <a:t>Quick incorporation of new sources and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across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311166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1131462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569443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1174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1131464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31462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982900" y="1978961"/>
            <a:ext cx="245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Connect </a:t>
            </a:r>
            <a:r>
              <a:rPr lang="en-US" sz="2400" smtClean="0"/>
              <a:t>to source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03196" y="3096394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241177" y="3177859"/>
            <a:ext cx="167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Extract data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7902908" y="4381897"/>
            <a:ext cx="261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Clean / format data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618467" y="4927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803198" y="1894927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803196" y="4297863"/>
            <a:ext cx="2810077" cy="6297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4468" y="5499332"/>
            <a:ext cx="1000595" cy="629735"/>
            <a:chOff x="725062" y="4338136"/>
            <a:chExt cx="1000595" cy="629735"/>
          </a:xfrm>
        </p:grpSpPr>
        <p:sp>
          <p:nvSpPr>
            <p:cNvPr id="64" name="TextBox 63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016840" y="5499332"/>
            <a:ext cx="1000595" cy="629735"/>
            <a:chOff x="725062" y="4338136"/>
            <a:chExt cx="1000595" cy="629735"/>
          </a:xfrm>
        </p:grpSpPr>
        <p:sp>
          <p:nvSpPr>
            <p:cNvPr id="67" name="TextBox 66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78413" y="5521406"/>
            <a:ext cx="1148456" cy="629735"/>
            <a:chOff x="674263" y="4338136"/>
            <a:chExt cx="1148456" cy="629735"/>
          </a:xfrm>
        </p:grpSpPr>
        <p:sp>
          <p:nvSpPr>
            <p:cNvPr id="70" name="TextBox 69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40582" y="5519346"/>
            <a:ext cx="1000595" cy="629735"/>
            <a:chOff x="725062" y="4338136"/>
            <a:chExt cx="1000595" cy="629735"/>
          </a:xfrm>
        </p:grpSpPr>
        <p:sp>
          <p:nvSpPr>
            <p:cNvPr id="73" name="TextBox 72"/>
            <p:cNvSpPr txBox="1"/>
            <p:nvPr/>
          </p:nvSpPr>
          <p:spPr>
            <a:xfrm>
              <a:off x="725062" y="4422171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Merge</a:t>
              </a:r>
              <a:endParaRPr lang="en-US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852954" y="5519346"/>
            <a:ext cx="1000595" cy="629735"/>
            <a:chOff x="725062" y="4338136"/>
            <a:chExt cx="1000595" cy="629735"/>
          </a:xfrm>
        </p:grpSpPr>
        <p:sp>
          <p:nvSpPr>
            <p:cNvPr id="76" name="TextBox 75"/>
            <p:cNvSpPr txBox="1"/>
            <p:nvPr/>
          </p:nvSpPr>
          <p:spPr>
            <a:xfrm>
              <a:off x="725062" y="4422171"/>
              <a:ext cx="91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 Store</a:t>
              </a:r>
              <a:endParaRPr lang="en-US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414527" y="5541420"/>
            <a:ext cx="1148456" cy="629735"/>
            <a:chOff x="674263" y="4338136"/>
            <a:chExt cx="1148456" cy="629735"/>
          </a:xfrm>
        </p:grpSpPr>
        <p:sp>
          <p:nvSpPr>
            <p:cNvPr id="79" name="TextBox 78"/>
            <p:cNvSpPr txBox="1"/>
            <p:nvPr/>
          </p:nvSpPr>
          <p:spPr>
            <a:xfrm>
              <a:off x="674263" y="4422171"/>
              <a:ext cx="1148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Analyze</a:t>
              </a:r>
              <a:endParaRPr lang="en-US" sz="24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25062" y="4338136"/>
              <a:ext cx="1000595" cy="6297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/>
          <p:cNvCxnSpPr>
            <a:endCxn id="65" idx="0"/>
          </p:cNvCxnSpPr>
          <p:nvPr/>
        </p:nvCxnSpPr>
        <p:spPr>
          <a:xfrm flipH="1">
            <a:off x="9208235" y="2524662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9208233" y="3726129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462812" y="2540245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2434994" y="3739457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384560" y="492428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0" idx="0"/>
          </p:cNvCxnSpPr>
          <p:nvPr/>
        </p:nvCxnSpPr>
        <p:spPr>
          <a:xfrm>
            <a:off x="2930552" y="491427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1039097" y="490385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9129414" y="4959030"/>
            <a:ext cx="2" cy="57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675406" y="4949020"/>
            <a:ext cx="1198958" cy="607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7783951" y="4938604"/>
            <a:ext cx="824732" cy="582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60400" y="1727196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60399" y="2945247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0399" y="4130478"/>
            <a:ext cx="10805521" cy="948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8650</TotalTime>
  <Words>694</Words>
  <Application>Microsoft Macintosh PowerPoint</Application>
  <PresentationFormat>Widescreen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Office Theme</vt:lpstr>
      <vt:lpstr>The Fellowship of the Data</vt:lpstr>
      <vt:lpstr>Greetings</vt:lpstr>
      <vt:lpstr>Class info</vt:lpstr>
      <vt:lpstr>About the tutorial</vt:lpstr>
      <vt:lpstr>PowerPoint Presentation</vt:lpstr>
      <vt:lpstr>PowerPoint Presentation</vt:lpstr>
      <vt:lpstr>PowerPoint Presentation</vt:lpstr>
      <vt:lpstr>How will objects help?</vt:lpstr>
      <vt:lpstr>Look across</vt:lpstr>
      <vt:lpstr>About the data</vt:lpstr>
      <vt:lpstr>Agenda</vt:lpstr>
      <vt:lpstr>Section 1: Web data best practices</vt:lpstr>
      <vt:lpstr>1. Web data is ephemeral</vt:lpstr>
      <vt:lpstr>2. Just because you can get the data…</vt:lpstr>
      <vt:lpstr>… doesn’t mean you can use it</vt:lpstr>
      <vt:lpstr>3. Terms of Use - attribute properly</vt:lpstr>
      <vt:lpstr>4. Be mindful of the resources of others</vt:lpstr>
      <vt:lpstr>5. Web (any) data is wrong </vt:lpstr>
      <vt:lpstr>Section 1 Summary</vt:lpstr>
      <vt:lpstr>Agenda</vt:lpstr>
      <vt:lpstr>Section 2 – Data gathering and organization</vt:lpstr>
      <vt:lpstr>RIDB API</vt:lpstr>
      <vt:lpstr>RIDB API Documentation</vt:lpstr>
      <vt:lpstr>RIDB data notes</vt:lpstr>
      <vt:lpstr>To the Lab! </vt:lpstr>
      <vt:lpstr>Lab 1 &amp; 2 summary</vt:lpstr>
      <vt:lpstr>RIDB object:  one to many</vt:lpstr>
      <vt:lpstr>Object Diagram</vt:lpstr>
      <vt:lpstr>USFS Website scraping</vt:lpstr>
      <vt:lpstr>PowerPoint Presentation</vt:lpstr>
      <vt:lpstr>PowerPoint Presentation</vt:lpstr>
      <vt:lpstr>USFS Data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Fellowship of the Data</dc:title>
  <dc:creator>Severin Leonard</dc:creator>
  <cp:lastModifiedBy>Severin Leonard</cp:lastModifiedBy>
  <cp:revision>39</cp:revision>
  <dcterms:created xsi:type="dcterms:W3CDTF">2016-05-20T22:04:14Z</dcterms:created>
  <dcterms:modified xsi:type="dcterms:W3CDTF">2016-05-26T22:14:17Z</dcterms:modified>
</cp:coreProperties>
</file>